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90" r:id="rId3"/>
    <p:sldId id="291" r:id="rId4"/>
    <p:sldId id="257" r:id="rId5"/>
    <p:sldId id="258" r:id="rId6"/>
    <p:sldId id="266" r:id="rId7"/>
    <p:sldId id="269" r:id="rId8"/>
    <p:sldId id="271" r:id="rId9"/>
    <p:sldId id="272" r:id="rId10"/>
    <p:sldId id="273" r:id="rId11"/>
    <p:sldId id="274" r:id="rId12"/>
    <p:sldId id="275" r:id="rId13"/>
    <p:sldId id="288" r:id="rId14"/>
    <p:sldId id="292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3" y="-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C83330B-06D6-4F81-96A3-0FCB53DD3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1E3554-F02D-431C-95CE-C32C83891977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8B4D12-3537-4916-8E5B-9FBD0D83E1AC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E41802-3A95-41FF-BB91-ED039E7F83CF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1C9D67-5E86-4647-BF63-020A302CEFDA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C0A634-5E55-4D3A-8579-835823CC0AE6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F1CC1A-820A-47BA-896C-90EA9632AF4A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384FF6-026E-4CD1-8E36-D34D454A3F0D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5E52F3-0064-4D6A-AD4E-50DB62525DD4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4E6483-3129-4C08-AB11-C49202D75A19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1D20E64-C9CE-4F0E-9B62-7FCB00DA4146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3"/>
          <p:cNvSpPr>
            <a:spLocks noChangeArrowheads="1"/>
          </p:cNvSpPr>
          <p:nvPr/>
        </p:nvSpPr>
        <p:spPr bwMode="auto">
          <a:xfrm>
            <a:off x="-1588" y="0"/>
            <a:ext cx="29718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49488" y="606425"/>
            <a:ext cx="4340225" cy="3255963"/>
          </a:xfrm>
          <a:ln/>
        </p:spPr>
      </p:sp>
      <p:sp>
        <p:nvSpPr>
          <p:cNvPr id="440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09800" y="4014788"/>
            <a:ext cx="4419600" cy="4316412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F04C1A8-46DE-446F-A80F-EA2F13EF7F28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3C3251-BF9E-4A1D-835C-4185C620D7D4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DCF406-10C4-483B-9C8A-32428B2162E7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6F7DD4-4CFC-43B5-8D7F-0B96A5EA44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FF4228-32CE-42D2-B1C7-208367EF51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C2CA5-9508-4A5D-8968-706B66A12F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7E757-F28D-491F-841E-AB5C46B4B6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456B3-5250-4EC8-892C-2525C25005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DA900-1E1C-459C-AA65-0B6D79B98E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374BC-C637-403B-ADDD-E7CE54DAA4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27261-B75F-4B0C-9478-8BB269CBA7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73A1F-25F3-4EFA-A744-AA360C22B6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35AD072-187C-4B34-8988-8CFC879B0D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3/20/2019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30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2891859-AE1E-4B30-9333-B2999D53BF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25146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4800" dirty="0" smtClean="0"/>
              <a:t>Software Engineering </a:t>
            </a:r>
            <a:br>
              <a:rPr lang="en-US" sz="4800" dirty="0" smtClean="0"/>
            </a:br>
            <a:r>
              <a:rPr lang="en-US" sz="4800" dirty="0" smtClean="0"/>
              <a:t>and</a:t>
            </a:r>
            <a:br>
              <a:rPr lang="en-US" sz="4800" dirty="0" smtClean="0"/>
            </a:br>
            <a:r>
              <a:rPr lang="en-US" sz="4800" dirty="0" smtClean="0"/>
              <a:t>Best Practices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Waterfall Delays Risks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2DC5F8-C8C5-4D87-80C3-8B15D7E53931}" type="slidenum">
              <a:rPr lang="en-US">
                <a:latin typeface="Arial" pitchFamily="34" charset="0"/>
              </a:rPr>
              <a:pPr/>
              <a:t>10</a:t>
            </a:fld>
            <a:endParaRPr lang="en-US">
              <a:latin typeface="Arial" pitchFamily="34" charset="0"/>
            </a:endParaRPr>
          </a:p>
        </p:txBody>
      </p:sp>
      <p:sp>
        <p:nvSpPr>
          <p:cNvPr id="18437" name="Line 3"/>
          <p:cNvSpPr>
            <a:spLocks noChangeAspect="1" noChangeShapeType="1"/>
          </p:cNvSpPr>
          <p:nvPr/>
        </p:nvSpPr>
        <p:spPr bwMode="auto">
          <a:xfrm>
            <a:off x="914400" y="5619750"/>
            <a:ext cx="6859588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oval" w="med" len="med"/>
            <a:tailEnd type="triangle" w="med" len="med"/>
          </a:ln>
          <a:effectLst/>
        </p:spPr>
        <p:txBody>
          <a:bodyPr lIns="80786" tIns="40392" rIns="80786" bIns="40392">
            <a:spAutoFit/>
          </a:bodyPr>
          <a:lstStyle/>
          <a:p>
            <a:endParaRPr lang="en-GB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94038" y="45085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endParaRPr lang="en-US" sz="2400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9" name="Rectangle 5"/>
          <p:cNvSpPr>
            <a:spLocks noChangeAspect="1" noChangeArrowheads="1"/>
          </p:cNvSpPr>
          <p:nvPr/>
        </p:nvSpPr>
        <p:spPr bwMode="auto">
          <a:xfrm>
            <a:off x="304800" y="3146425"/>
            <a:ext cx="32702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R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I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S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K</a:t>
            </a:r>
            <a:endParaRPr lang="en-US" sz="1500" b="1">
              <a:latin typeface="Times New Roman" pitchFamily="18" charset="0"/>
            </a:endParaRPr>
          </a:p>
        </p:txBody>
      </p:sp>
      <p:sp>
        <p:nvSpPr>
          <p:cNvPr id="18440" name="Rectangle 6"/>
          <p:cNvSpPr>
            <a:spLocks noChangeAspect="1" noChangeArrowheads="1"/>
          </p:cNvSpPr>
          <p:nvPr/>
        </p:nvSpPr>
        <p:spPr bwMode="auto">
          <a:xfrm>
            <a:off x="3905250" y="6129338"/>
            <a:ext cx="1279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pPr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T   I   M   E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18441" name="Rectangle 7"/>
          <p:cNvSpPr>
            <a:spLocks noChangeAspect="1" noChangeArrowheads="1"/>
          </p:cNvSpPr>
          <p:nvPr/>
        </p:nvSpPr>
        <p:spPr bwMode="ltGray">
          <a:xfrm>
            <a:off x="4964113" y="4581525"/>
            <a:ext cx="1165225" cy="4794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209" tIns="40605" rIns="81209" bIns="40605" anchor="ctr"/>
          <a:lstStyle/>
          <a:p>
            <a:pPr algn="ctr" defTabSz="862013" eaLnBrk="1" hangingPunct="1">
              <a:lnSpc>
                <a:spcPct val="87000"/>
              </a:lnSpc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Integration</a:t>
            </a:r>
          </a:p>
        </p:txBody>
      </p:sp>
      <p:sp>
        <p:nvSpPr>
          <p:cNvPr id="18442" name="Rectangle 8"/>
          <p:cNvSpPr>
            <a:spLocks noChangeAspect="1" noChangeArrowheads="1"/>
          </p:cNvSpPr>
          <p:nvPr/>
        </p:nvSpPr>
        <p:spPr bwMode="ltGray">
          <a:xfrm>
            <a:off x="6311900" y="4992688"/>
            <a:ext cx="1155700" cy="4318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209" tIns="40605" rIns="81209" bIns="40605" anchor="ctr"/>
          <a:lstStyle/>
          <a:p>
            <a:pPr algn="ctr" defTabSz="862013" eaLnBrk="1" hangingPunct="1">
              <a:lnSpc>
                <a:spcPct val="87000"/>
              </a:lnSpc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System </a:t>
            </a:r>
            <a:br>
              <a:rPr lang="en-US" sz="1600" b="1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Test</a:t>
            </a:r>
          </a:p>
        </p:txBody>
      </p:sp>
      <p:sp>
        <p:nvSpPr>
          <p:cNvPr id="18443" name="Rectangle 9"/>
          <p:cNvSpPr>
            <a:spLocks noChangeAspect="1" noChangeArrowheads="1"/>
          </p:cNvSpPr>
          <p:nvPr/>
        </p:nvSpPr>
        <p:spPr bwMode="ltGray">
          <a:xfrm>
            <a:off x="3638550" y="4138613"/>
            <a:ext cx="1208088" cy="4540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209" tIns="40605" rIns="81209" bIns="40605" anchor="ctr"/>
          <a:lstStyle/>
          <a:p>
            <a:pPr algn="ctr" defTabSz="862013" eaLnBrk="1" hangingPunct="1">
              <a:lnSpc>
                <a:spcPct val="87000"/>
              </a:lnSpc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Code</a:t>
            </a:r>
          </a:p>
        </p:txBody>
      </p:sp>
      <p:sp>
        <p:nvSpPr>
          <p:cNvPr id="18444" name="Rectangle 10"/>
          <p:cNvSpPr>
            <a:spLocks noChangeAspect="1" noChangeArrowheads="1"/>
          </p:cNvSpPr>
          <p:nvPr/>
        </p:nvSpPr>
        <p:spPr bwMode="ltGray">
          <a:xfrm>
            <a:off x="2435225" y="3660775"/>
            <a:ext cx="1171575" cy="46831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209" tIns="40605" rIns="81209" bIns="40605" anchor="ctr"/>
          <a:lstStyle/>
          <a:p>
            <a:pPr algn="ctr" defTabSz="862013" eaLnBrk="1" hangingPunct="1">
              <a:lnSpc>
                <a:spcPct val="87000"/>
              </a:lnSpc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Design</a:t>
            </a:r>
          </a:p>
        </p:txBody>
      </p:sp>
      <p:sp>
        <p:nvSpPr>
          <p:cNvPr id="18445" name="Rectangle 11"/>
          <p:cNvSpPr>
            <a:spLocks noChangeAspect="1" noChangeArrowheads="1"/>
          </p:cNvSpPr>
          <p:nvPr/>
        </p:nvSpPr>
        <p:spPr bwMode="ltGray">
          <a:xfrm>
            <a:off x="1143000" y="3124200"/>
            <a:ext cx="1447800" cy="46037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1209" tIns="40605" rIns="81209" bIns="40605" anchor="ctr"/>
          <a:lstStyle/>
          <a:p>
            <a:pPr algn="ctr" defTabSz="862013" eaLnBrk="1" hangingPunct="1">
              <a:lnSpc>
                <a:spcPct val="87000"/>
              </a:lnSpc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Requirements </a:t>
            </a:r>
          </a:p>
        </p:txBody>
      </p:sp>
      <p:cxnSp>
        <p:nvCxnSpPr>
          <p:cNvPr id="18446" name="AutoShape 12"/>
          <p:cNvCxnSpPr>
            <a:cxnSpLocks noChangeShapeType="1"/>
            <a:stCxn id="18445" idx="2"/>
            <a:endCxn id="18444" idx="1"/>
          </p:cNvCxnSpPr>
          <p:nvPr/>
        </p:nvCxnSpPr>
        <p:spPr bwMode="auto">
          <a:xfrm rot="16200000" flipH="1">
            <a:off x="1995488" y="3455987"/>
            <a:ext cx="311150" cy="568325"/>
          </a:xfrm>
          <a:prstGeom prst="bentConnector2">
            <a:avLst/>
          </a:prstGeom>
          <a:noFill/>
          <a:ln w="15875">
            <a:solidFill>
              <a:schemeClr val="accent1"/>
            </a:solidFill>
            <a:miter lim="800000"/>
            <a:headEnd type="none" w="sm" len="sm"/>
            <a:tailEnd type="triangle" w="med" len="lg"/>
          </a:ln>
          <a:effectLst/>
        </p:spPr>
      </p:cxnSp>
      <p:cxnSp>
        <p:nvCxnSpPr>
          <p:cNvPr id="18447" name="AutoShape 13"/>
          <p:cNvCxnSpPr>
            <a:cxnSpLocks noChangeShapeType="1"/>
            <a:stCxn id="18443" idx="2"/>
            <a:endCxn id="18441" idx="1"/>
          </p:cNvCxnSpPr>
          <p:nvPr/>
        </p:nvCxnSpPr>
        <p:spPr bwMode="auto">
          <a:xfrm rot="16200000" flipH="1">
            <a:off x="4489451" y="4346575"/>
            <a:ext cx="228600" cy="720725"/>
          </a:xfrm>
          <a:prstGeom prst="bentConnector2">
            <a:avLst/>
          </a:prstGeom>
          <a:noFill/>
          <a:ln w="15875">
            <a:solidFill>
              <a:schemeClr val="accent1"/>
            </a:solidFill>
            <a:miter lim="800000"/>
            <a:headEnd type="none" w="sm" len="sm"/>
            <a:tailEnd type="triangle" w="med" len="lg"/>
          </a:ln>
          <a:effectLst/>
        </p:spPr>
      </p:cxnSp>
      <p:cxnSp>
        <p:nvCxnSpPr>
          <p:cNvPr id="18448" name="AutoShape 14"/>
          <p:cNvCxnSpPr>
            <a:cxnSpLocks noChangeShapeType="1"/>
            <a:stCxn id="18441" idx="2"/>
          </p:cNvCxnSpPr>
          <p:nvPr/>
        </p:nvCxnSpPr>
        <p:spPr bwMode="auto">
          <a:xfrm rot="16200000" flipH="1">
            <a:off x="5830888" y="4776787"/>
            <a:ext cx="196850" cy="765175"/>
          </a:xfrm>
          <a:prstGeom prst="bentConnector2">
            <a:avLst/>
          </a:prstGeom>
          <a:noFill/>
          <a:ln w="15875">
            <a:solidFill>
              <a:schemeClr val="accent1"/>
            </a:solidFill>
            <a:miter lim="800000"/>
            <a:headEnd type="none" w="sm" len="sm"/>
            <a:tailEnd type="triangle" w="med" len="lg"/>
          </a:ln>
          <a:effectLst/>
        </p:spPr>
      </p:cxnSp>
      <p:cxnSp>
        <p:nvCxnSpPr>
          <p:cNvPr id="18449" name="AutoShape 15"/>
          <p:cNvCxnSpPr>
            <a:cxnSpLocks noChangeShapeType="1"/>
            <a:stCxn id="18444" idx="2"/>
            <a:endCxn id="18443" idx="1"/>
          </p:cNvCxnSpPr>
          <p:nvPr/>
        </p:nvCxnSpPr>
        <p:spPr bwMode="auto">
          <a:xfrm rot="16200000" flipH="1">
            <a:off x="3212306" y="3939382"/>
            <a:ext cx="236537" cy="615950"/>
          </a:xfrm>
          <a:prstGeom prst="bentConnector2">
            <a:avLst/>
          </a:prstGeom>
          <a:noFill/>
          <a:ln w="15875">
            <a:solidFill>
              <a:schemeClr val="accent1"/>
            </a:solidFill>
            <a:miter lim="800000"/>
            <a:headEnd type="none" w="sm" len="sm"/>
            <a:tailEnd type="triangle" w="med" len="lg"/>
          </a:ln>
          <a:effectLst/>
        </p:spPr>
      </p:cxnSp>
      <p:sp>
        <p:nvSpPr>
          <p:cNvPr id="18450" name="Freeform 16"/>
          <p:cNvSpPr>
            <a:spLocks/>
          </p:cNvSpPr>
          <p:nvPr/>
        </p:nvSpPr>
        <p:spPr bwMode="auto">
          <a:xfrm>
            <a:off x="990600" y="1600200"/>
            <a:ext cx="7137400" cy="3454400"/>
          </a:xfrm>
          <a:custGeom>
            <a:avLst/>
            <a:gdLst>
              <a:gd name="T0" fmla="*/ 0 w 4496"/>
              <a:gd name="T1" fmla="*/ 0 h 2176"/>
              <a:gd name="T2" fmla="*/ 2857500 w 4496"/>
              <a:gd name="T3" fmla="*/ 203200 h 2176"/>
              <a:gd name="T4" fmla="*/ 3911600 w 4496"/>
              <a:gd name="T5" fmla="*/ 698500 h 2176"/>
              <a:gd name="T6" fmla="*/ 4648200 w 4496"/>
              <a:gd name="T7" fmla="*/ 1574800 h 2176"/>
              <a:gd name="T8" fmla="*/ 5283200 w 4496"/>
              <a:gd name="T9" fmla="*/ 2425700 h 2176"/>
              <a:gd name="T10" fmla="*/ 6007100 w 4496"/>
              <a:gd name="T11" fmla="*/ 3149600 h 2176"/>
              <a:gd name="T12" fmla="*/ 7137400 w 4496"/>
              <a:gd name="T13" fmla="*/ 3454400 h 2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96" h="2176">
                <a:moveTo>
                  <a:pt x="0" y="0"/>
                </a:moveTo>
                <a:cubicBezTo>
                  <a:pt x="300" y="21"/>
                  <a:pt x="1389" y="55"/>
                  <a:pt x="1800" y="128"/>
                </a:cubicBezTo>
                <a:cubicBezTo>
                  <a:pt x="2211" y="201"/>
                  <a:pt x="2276" y="296"/>
                  <a:pt x="2464" y="440"/>
                </a:cubicBezTo>
                <a:cubicBezTo>
                  <a:pt x="2652" y="584"/>
                  <a:pt x="2784" y="811"/>
                  <a:pt x="2928" y="992"/>
                </a:cubicBezTo>
                <a:cubicBezTo>
                  <a:pt x="3072" y="1173"/>
                  <a:pt x="3185" y="1363"/>
                  <a:pt x="3328" y="1528"/>
                </a:cubicBezTo>
                <a:cubicBezTo>
                  <a:pt x="3471" y="1693"/>
                  <a:pt x="3589" y="1876"/>
                  <a:pt x="3784" y="1984"/>
                </a:cubicBezTo>
                <a:cubicBezTo>
                  <a:pt x="3979" y="2092"/>
                  <a:pt x="4237" y="2134"/>
                  <a:pt x="4496" y="2176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8451" name="Text Box 17"/>
          <p:cNvSpPr txBox="1">
            <a:spLocks noChangeArrowheads="1"/>
          </p:cNvSpPr>
          <p:nvPr/>
        </p:nvSpPr>
        <p:spPr bwMode="auto">
          <a:xfrm>
            <a:off x="6867525" y="4229100"/>
            <a:ext cx="2098675" cy="457200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</a:rPr>
              <a:t>Waterfall risk</a:t>
            </a:r>
          </a:p>
        </p:txBody>
      </p:sp>
      <p:sp>
        <p:nvSpPr>
          <p:cNvPr id="18452" name="Line 18"/>
          <p:cNvSpPr>
            <a:spLocks noChangeAspect="1" noChangeShapeType="1"/>
          </p:cNvSpPr>
          <p:nvPr/>
        </p:nvSpPr>
        <p:spPr bwMode="auto">
          <a:xfrm>
            <a:off x="914400" y="1798638"/>
            <a:ext cx="0" cy="38322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 type="triangle" w="med" len="med"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endParaRPr lang="en-GB"/>
          </a:p>
        </p:txBody>
      </p:sp>
      <p:sp>
        <p:nvSpPr>
          <p:cNvPr id="18454" name="Line 20"/>
          <p:cNvSpPr>
            <a:spLocks noChangeShapeType="1"/>
          </p:cNvSpPr>
          <p:nvPr/>
        </p:nvSpPr>
        <p:spPr bwMode="auto">
          <a:xfrm flipV="1">
            <a:off x="4419600" y="21336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Iterative Development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ED2EC4A-7146-4FAD-ACC7-B06EAF991545}" type="slidenum">
              <a:rPr lang="en-US">
                <a:latin typeface="Arial" pitchFamily="34" charset="0"/>
              </a:rPr>
              <a:pPr/>
              <a:t>11</a:t>
            </a:fld>
            <a:endParaRPr lang="en-US">
              <a:latin typeface="Arial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5021263"/>
            <a:ext cx="9144000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7950" tIns="53975" rIns="107950" bIns="53975"/>
          <a:lstStyle/>
          <a:p>
            <a:pPr marL="165100" indent="-165100">
              <a:lnSpc>
                <a:spcPct val="110000"/>
              </a:lnSpc>
              <a:buFontTx/>
              <a:buChar char="•"/>
            </a:pPr>
            <a:r>
              <a:rPr lang="en-US" sz="2400">
                <a:latin typeface="Arial" pitchFamily="34" charset="0"/>
                <a:sym typeface="Wingdings" pitchFamily="2" charset="2"/>
              </a:rPr>
              <a:t>  </a:t>
            </a:r>
            <a:r>
              <a:rPr lang="en-US" sz="2400">
                <a:latin typeface="Arial" pitchFamily="34" charset="0"/>
              </a:rPr>
              <a:t>Earliest iterations address greatest risks       </a:t>
            </a:r>
          </a:p>
          <a:p>
            <a:pPr marL="165100" indent="-165100">
              <a:lnSpc>
                <a:spcPct val="110000"/>
              </a:lnSpc>
              <a:buFontTx/>
              <a:buChar char="•"/>
            </a:pPr>
            <a:r>
              <a:rPr lang="en-US" sz="2400">
                <a:latin typeface="Arial" pitchFamily="34" charset="0"/>
              </a:rPr>
              <a:t>Each iteration produces an executable release</a:t>
            </a:r>
          </a:p>
          <a:p>
            <a:pPr marL="165100" indent="-165100">
              <a:lnSpc>
                <a:spcPct val="110000"/>
              </a:lnSpc>
              <a:buFontTx/>
              <a:buChar char="•"/>
            </a:pPr>
            <a:r>
              <a:rPr lang="en-US" sz="2400">
                <a:latin typeface="Arial" pitchFamily="34" charset="0"/>
              </a:rPr>
              <a:t>Each iteration includes integration, test, and assessment!</a:t>
            </a:r>
          </a:p>
          <a:p>
            <a:pPr marL="165100" indent="-165100">
              <a:lnSpc>
                <a:spcPct val="110000"/>
              </a:lnSpc>
              <a:buFontTx/>
              <a:buChar char="•"/>
            </a:pPr>
            <a:r>
              <a:rPr lang="en-US" sz="2400">
                <a:latin typeface="Arial" pitchFamily="34" charset="0"/>
              </a:rPr>
              <a:t>Objective Milestones:  short-term focus;  short term successes!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30724" name="Line 4"/>
          <p:cNvSpPr>
            <a:spLocks noChangeAspect="1" noChangeShapeType="1"/>
          </p:cNvSpPr>
          <p:nvPr/>
        </p:nvSpPr>
        <p:spPr bwMode="auto">
          <a:xfrm>
            <a:off x="6324600" y="4564063"/>
            <a:ext cx="2554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</p:spPr>
        <p:txBody>
          <a:bodyPr lIns="80786" tIns="40392" rIns="80786" bIns="40392">
            <a:spAutoFit/>
          </a:bodyPr>
          <a:lstStyle/>
          <a:p>
            <a:endParaRPr lang="en-GB"/>
          </a:p>
        </p:txBody>
      </p:sp>
      <p:grpSp>
        <p:nvGrpSpPr>
          <p:cNvPr id="19463" name="Group 5"/>
          <p:cNvGrpSpPr>
            <a:grpSpLocks/>
          </p:cNvGrpSpPr>
          <p:nvPr/>
        </p:nvGrpSpPr>
        <p:grpSpPr bwMode="auto">
          <a:xfrm>
            <a:off x="152400" y="1363663"/>
            <a:ext cx="2867025" cy="3038475"/>
            <a:chOff x="96" y="672"/>
            <a:chExt cx="1806" cy="1914"/>
          </a:xfrm>
        </p:grpSpPr>
        <p:sp>
          <p:nvSpPr>
            <p:cNvPr id="19490" name="Text Box 6"/>
            <p:cNvSpPr txBox="1">
              <a:spLocks noChangeArrowheads="1"/>
            </p:cNvSpPr>
            <p:nvPr/>
          </p:nvSpPr>
          <p:spPr bwMode="auto">
            <a:xfrm>
              <a:off x="239" y="672"/>
              <a:ext cx="1094" cy="29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latin typeface="Arial" pitchFamily="34" charset="0"/>
                </a:rPr>
                <a:t>Iteration 1 </a:t>
              </a:r>
            </a:p>
          </p:txBody>
        </p:sp>
        <p:sp>
          <p:nvSpPr>
            <p:cNvPr id="19491" name="Line 7"/>
            <p:cNvSpPr>
              <a:spLocks noChangeShapeType="1"/>
            </p:cNvSpPr>
            <p:nvPr/>
          </p:nvSpPr>
          <p:spPr bwMode="auto">
            <a:xfrm>
              <a:off x="1902" y="726"/>
              <a:ext cx="0" cy="186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dashDot"/>
              <a:round/>
              <a:headEnd type="none" w="sm" len="sm"/>
              <a:tailEnd type="none" w="lg" len="lg"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9492" name="Group 8"/>
            <p:cNvGrpSpPr>
              <a:grpSpLocks/>
            </p:cNvGrpSpPr>
            <p:nvPr/>
          </p:nvGrpSpPr>
          <p:grpSpPr bwMode="auto">
            <a:xfrm>
              <a:off x="96" y="1207"/>
              <a:ext cx="1676" cy="1309"/>
              <a:chOff x="102" y="1249"/>
              <a:chExt cx="1676" cy="1309"/>
            </a:xfrm>
          </p:grpSpPr>
          <p:sp>
            <p:nvSpPr>
              <p:cNvPr id="19493" name="Rectangle 9"/>
              <p:cNvSpPr>
                <a:spLocks noChangeAspect="1" noChangeArrowheads="1"/>
              </p:cNvSpPr>
              <p:nvPr/>
            </p:nvSpPr>
            <p:spPr bwMode="ltGray">
              <a:xfrm>
                <a:off x="415" y="1557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94" name="Rectangle 10"/>
              <p:cNvSpPr>
                <a:spLocks noChangeAspect="1" noChangeArrowheads="1"/>
              </p:cNvSpPr>
              <p:nvPr/>
            </p:nvSpPr>
            <p:spPr bwMode="ltGray">
              <a:xfrm>
                <a:off x="102" y="1249"/>
                <a:ext cx="403" cy="191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95" name="Rectangle 11"/>
              <p:cNvSpPr>
                <a:spLocks noChangeAspect="1" noChangeArrowheads="1"/>
              </p:cNvSpPr>
              <p:nvPr/>
            </p:nvSpPr>
            <p:spPr bwMode="ltGray">
              <a:xfrm>
                <a:off x="757" y="1827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96" name="Rectangle 12"/>
              <p:cNvSpPr>
                <a:spLocks noChangeAspect="1" noChangeArrowheads="1"/>
              </p:cNvSpPr>
              <p:nvPr/>
            </p:nvSpPr>
            <p:spPr bwMode="ltGray">
              <a:xfrm>
                <a:off x="1375" y="2379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97" name="Rectangle 13"/>
              <p:cNvSpPr>
                <a:spLocks noChangeAspect="1" noChangeArrowheads="1"/>
              </p:cNvSpPr>
              <p:nvPr/>
            </p:nvSpPr>
            <p:spPr bwMode="ltGray">
              <a:xfrm>
                <a:off x="1074" y="2083"/>
                <a:ext cx="403" cy="191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cxnSp>
            <p:nvCxnSpPr>
              <p:cNvPr id="19498" name="AutoShape 14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242" y="1406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499" name="AutoShape 15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596" y="1688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500" name="AutoShape 16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902" y="1970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501" name="AutoShape 17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1214" y="2240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</p:grpSp>
      </p:grpSp>
      <p:grpSp>
        <p:nvGrpSpPr>
          <p:cNvPr id="19464" name="Group 18"/>
          <p:cNvGrpSpPr>
            <a:grpSpLocks/>
          </p:cNvGrpSpPr>
          <p:nvPr/>
        </p:nvGrpSpPr>
        <p:grpSpPr bwMode="auto">
          <a:xfrm>
            <a:off x="3205163" y="1430338"/>
            <a:ext cx="2728912" cy="2844800"/>
            <a:chOff x="2019" y="714"/>
            <a:chExt cx="1719" cy="1792"/>
          </a:xfrm>
        </p:grpSpPr>
        <p:sp>
          <p:nvSpPr>
            <p:cNvPr id="19479" name="Text Box 19"/>
            <p:cNvSpPr txBox="1">
              <a:spLocks noChangeArrowheads="1"/>
            </p:cNvSpPr>
            <p:nvPr/>
          </p:nvSpPr>
          <p:spPr bwMode="auto">
            <a:xfrm>
              <a:off x="2019" y="714"/>
              <a:ext cx="1094" cy="29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>
                  <a:latin typeface="Arial" pitchFamily="34" charset="0"/>
                </a:rPr>
                <a:t>Iteration 2 </a:t>
              </a:r>
            </a:p>
          </p:txBody>
        </p:sp>
        <p:grpSp>
          <p:nvGrpSpPr>
            <p:cNvPr id="19480" name="Group 20"/>
            <p:cNvGrpSpPr>
              <a:grpSpLocks/>
            </p:cNvGrpSpPr>
            <p:nvPr/>
          </p:nvGrpSpPr>
          <p:grpSpPr bwMode="auto">
            <a:xfrm>
              <a:off x="2062" y="1197"/>
              <a:ext cx="1676" cy="1309"/>
              <a:chOff x="102" y="1249"/>
              <a:chExt cx="1676" cy="1309"/>
            </a:xfrm>
          </p:grpSpPr>
          <p:sp>
            <p:nvSpPr>
              <p:cNvPr id="19481" name="Rectangle 21"/>
              <p:cNvSpPr>
                <a:spLocks noChangeAspect="1" noChangeArrowheads="1"/>
              </p:cNvSpPr>
              <p:nvPr/>
            </p:nvSpPr>
            <p:spPr bwMode="ltGray">
              <a:xfrm>
                <a:off x="415" y="1557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82" name="Rectangle 22"/>
              <p:cNvSpPr>
                <a:spLocks noChangeAspect="1" noChangeArrowheads="1"/>
              </p:cNvSpPr>
              <p:nvPr/>
            </p:nvSpPr>
            <p:spPr bwMode="ltGray">
              <a:xfrm>
                <a:off x="102" y="1249"/>
                <a:ext cx="403" cy="191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83" name="Rectangle 23"/>
              <p:cNvSpPr>
                <a:spLocks noChangeAspect="1" noChangeArrowheads="1"/>
              </p:cNvSpPr>
              <p:nvPr/>
            </p:nvSpPr>
            <p:spPr bwMode="ltGray">
              <a:xfrm>
                <a:off x="757" y="1827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84" name="Rectangle 24"/>
              <p:cNvSpPr>
                <a:spLocks noChangeAspect="1" noChangeArrowheads="1"/>
              </p:cNvSpPr>
              <p:nvPr/>
            </p:nvSpPr>
            <p:spPr bwMode="ltGray">
              <a:xfrm>
                <a:off x="1375" y="2379"/>
                <a:ext cx="403" cy="179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9485" name="Rectangle 25"/>
              <p:cNvSpPr>
                <a:spLocks noChangeAspect="1" noChangeArrowheads="1"/>
              </p:cNvSpPr>
              <p:nvPr/>
            </p:nvSpPr>
            <p:spPr bwMode="ltGray">
              <a:xfrm>
                <a:off x="1074" y="2083"/>
                <a:ext cx="403" cy="191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81209" tIns="40605" rIns="81209" bIns="40605" anchor="ctr"/>
              <a:lstStyle/>
              <a:p>
                <a:pPr algn="ctr" defTabSz="862013" eaLnBrk="1" hangingPunct="1">
                  <a:lnSpc>
                    <a:spcPct val="87000"/>
                  </a:lnSpc>
                </a:pPr>
                <a:endParaRPr lang="en-US" sz="1600" b="1">
                  <a:latin typeface="Times New Roman" pitchFamily="18" charset="0"/>
                </a:endParaRPr>
              </a:p>
            </p:txBody>
          </p:sp>
          <p:cxnSp>
            <p:nvCxnSpPr>
              <p:cNvPr id="19486" name="AutoShape 26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242" y="1406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487" name="AutoShape 27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596" y="1688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488" name="AutoShape 28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902" y="1970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  <p:cxnSp>
            <p:nvCxnSpPr>
              <p:cNvPr id="19489" name="AutoShape 29"/>
              <p:cNvCxnSpPr>
                <a:cxnSpLocks noChangeAspect="1" noChangeShapeType="1"/>
              </p:cNvCxnSpPr>
              <p:nvPr/>
            </p:nvCxnSpPr>
            <p:spPr bwMode="auto">
              <a:xfrm rot="16200000" flipH="1">
                <a:off x="1214" y="2240"/>
                <a:ext cx="110" cy="201"/>
              </a:xfrm>
              <a:prstGeom prst="bentConnector2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 type="none" w="sm" len="sm"/>
                <a:tailEnd type="triangle" w="med" len="lg"/>
              </a:ln>
              <a:effectLst/>
            </p:spPr>
          </p:cxnSp>
        </p:grpSp>
      </p:grpSp>
      <p:sp>
        <p:nvSpPr>
          <p:cNvPr id="19465" name="Text Box 30"/>
          <p:cNvSpPr txBox="1">
            <a:spLocks noChangeArrowheads="1"/>
          </p:cNvSpPr>
          <p:nvPr/>
        </p:nvSpPr>
        <p:spPr bwMode="auto">
          <a:xfrm>
            <a:off x="6942138" y="1431925"/>
            <a:ext cx="1728787" cy="469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</a:rPr>
              <a:t>Iteration 3</a:t>
            </a:r>
            <a:r>
              <a:rPr lang="en-US" sz="24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9466" name="Line 31"/>
          <p:cNvSpPr>
            <a:spLocks noChangeShapeType="1"/>
          </p:cNvSpPr>
          <p:nvPr/>
        </p:nvSpPr>
        <p:spPr bwMode="auto">
          <a:xfrm>
            <a:off x="6191250" y="1554163"/>
            <a:ext cx="14288" cy="2981325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Dot"/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9467" name="Group 32"/>
          <p:cNvGrpSpPr>
            <a:grpSpLocks/>
          </p:cNvGrpSpPr>
          <p:nvPr/>
        </p:nvGrpSpPr>
        <p:grpSpPr bwMode="auto">
          <a:xfrm>
            <a:off x="6369050" y="2205038"/>
            <a:ext cx="2660650" cy="2078037"/>
            <a:chOff x="102" y="1249"/>
            <a:chExt cx="1676" cy="1309"/>
          </a:xfrm>
        </p:grpSpPr>
        <p:sp>
          <p:nvSpPr>
            <p:cNvPr id="19470" name="Rectangle 33"/>
            <p:cNvSpPr>
              <a:spLocks noChangeAspect="1" noChangeArrowheads="1"/>
            </p:cNvSpPr>
            <p:nvPr/>
          </p:nvSpPr>
          <p:spPr bwMode="ltGray">
            <a:xfrm>
              <a:off x="415" y="1557"/>
              <a:ext cx="403" cy="17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81209" tIns="40605" rIns="81209" bIns="40605" anchor="ctr"/>
            <a:lstStyle/>
            <a:p>
              <a:pPr algn="ctr" defTabSz="862013" eaLnBrk="1" hangingPunct="1">
                <a:lnSpc>
                  <a:spcPct val="87000"/>
                </a:lnSpc>
              </a:pP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9471" name="Rectangle 34"/>
            <p:cNvSpPr>
              <a:spLocks noChangeAspect="1" noChangeArrowheads="1"/>
            </p:cNvSpPr>
            <p:nvPr/>
          </p:nvSpPr>
          <p:spPr bwMode="ltGray">
            <a:xfrm>
              <a:off x="102" y="1249"/>
              <a:ext cx="403" cy="191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81209" tIns="40605" rIns="81209" bIns="40605" anchor="ctr"/>
            <a:lstStyle/>
            <a:p>
              <a:pPr algn="ctr" defTabSz="862013" eaLnBrk="1" hangingPunct="1">
                <a:lnSpc>
                  <a:spcPct val="87000"/>
                </a:lnSpc>
              </a:pP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9472" name="Rectangle 35"/>
            <p:cNvSpPr>
              <a:spLocks noChangeAspect="1" noChangeArrowheads="1"/>
            </p:cNvSpPr>
            <p:nvPr/>
          </p:nvSpPr>
          <p:spPr bwMode="ltGray">
            <a:xfrm>
              <a:off x="757" y="1827"/>
              <a:ext cx="403" cy="17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81209" tIns="40605" rIns="81209" bIns="40605" anchor="ctr"/>
            <a:lstStyle/>
            <a:p>
              <a:pPr algn="ctr" defTabSz="862013" eaLnBrk="1" hangingPunct="1">
                <a:lnSpc>
                  <a:spcPct val="87000"/>
                </a:lnSpc>
              </a:pP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9473" name="Rectangle 36"/>
            <p:cNvSpPr>
              <a:spLocks noChangeAspect="1" noChangeArrowheads="1"/>
            </p:cNvSpPr>
            <p:nvPr/>
          </p:nvSpPr>
          <p:spPr bwMode="ltGray">
            <a:xfrm>
              <a:off x="1375" y="2379"/>
              <a:ext cx="403" cy="179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81209" tIns="40605" rIns="81209" bIns="40605" anchor="ctr"/>
            <a:lstStyle/>
            <a:p>
              <a:pPr algn="ctr" defTabSz="862013" eaLnBrk="1" hangingPunct="1">
                <a:lnSpc>
                  <a:spcPct val="87000"/>
                </a:lnSpc>
              </a:pPr>
              <a:endParaRPr lang="en-US" sz="1600" b="1">
                <a:latin typeface="Times New Roman" pitchFamily="18" charset="0"/>
              </a:endParaRPr>
            </a:p>
          </p:txBody>
        </p:sp>
        <p:sp>
          <p:nvSpPr>
            <p:cNvPr id="19474" name="Rectangle 37"/>
            <p:cNvSpPr>
              <a:spLocks noChangeAspect="1" noChangeArrowheads="1"/>
            </p:cNvSpPr>
            <p:nvPr/>
          </p:nvSpPr>
          <p:spPr bwMode="ltGray">
            <a:xfrm>
              <a:off x="1074" y="2083"/>
              <a:ext cx="403" cy="191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81209" tIns="40605" rIns="81209" bIns="40605" anchor="ctr"/>
            <a:lstStyle/>
            <a:p>
              <a:pPr algn="ctr" defTabSz="862013" eaLnBrk="1" hangingPunct="1">
                <a:lnSpc>
                  <a:spcPct val="87000"/>
                </a:lnSpc>
              </a:pPr>
              <a:endParaRPr lang="en-US" sz="1600" b="1">
                <a:latin typeface="Times New Roman" pitchFamily="18" charset="0"/>
              </a:endParaRPr>
            </a:p>
          </p:txBody>
        </p:sp>
        <p:cxnSp>
          <p:nvCxnSpPr>
            <p:cNvPr id="19475" name="AutoShape 38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242" y="1406"/>
              <a:ext cx="110" cy="201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sm" len="sm"/>
              <a:tailEnd type="triangle" w="med" len="lg"/>
            </a:ln>
            <a:effectLst/>
          </p:spPr>
        </p:cxnSp>
        <p:cxnSp>
          <p:nvCxnSpPr>
            <p:cNvPr id="19476" name="AutoShape 39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596" y="1688"/>
              <a:ext cx="110" cy="201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sm" len="sm"/>
              <a:tailEnd type="triangle" w="med" len="lg"/>
            </a:ln>
            <a:effectLst/>
          </p:spPr>
        </p:cxnSp>
        <p:cxnSp>
          <p:nvCxnSpPr>
            <p:cNvPr id="19477" name="AutoShape 40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902" y="1970"/>
              <a:ext cx="110" cy="201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sm" len="sm"/>
              <a:tailEnd type="triangle" w="med" len="lg"/>
            </a:ln>
            <a:effectLst/>
          </p:spPr>
        </p:cxnSp>
        <p:cxnSp>
          <p:nvCxnSpPr>
            <p:cNvPr id="19478" name="AutoShape 41"/>
            <p:cNvCxnSpPr>
              <a:cxnSpLocks noChangeAspect="1" noChangeShapeType="1"/>
            </p:cNvCxnSpPr>
            <p:nvPr/>
          </p:nvCxnSpPr>
          <p:spPr bwMode="auto">
            <a:xfrm rot="16200000" flipH="1">
              <a:off x="1214" y="2240"/>
              <a:ext cx="110" cy="201"/>
            </a:xfrm>
            <a:prstGeom prst="bentConnector2">
              <a:avLst/>
            </a:prstGeom>
            <a:noFill/>
            <a:ln w="15875">
              <a:solidFill>
                <a:srgbClr val="000000"/>
              </a:solidFill>
              <a:miter lim="800000"/>
              <a:headEnd type="none" w="sm" len="sm"/>
              <a:tailEnd type="triangle" w="med" len="lg"/>
            </a:ln>
            <a:effectLst/>
          </p:spPr>
        </p:cxnSp>
      </p:grpSp>
      <p:sp>
        <p:nvSpPr>
          <p:cNvPr id="30762" name="Line 42"/>
          <p:cNvSpPr>
            <a:spLocks noChangeAspect="1" noChangeShapeType="1"/>
          </p:cNvSpPr>
          <p:nvPr/>
        </p:nvSpPr>
        <p:spPr bwMode="auto">
          <a:xfrm>
            <a:off x="3276600" y="4564063"/>
            <a:ext cx="2554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</p:spPr>
        <p:txBody>
          <a:bodyPr lIns="80786" tIns="40392" rIns="80786" bIns="40392">
            <a:spAutoFit/>
          </a:bodyPr>
          <a:lstStyle/>
          <a:p>
            <a:endParaRPr lang="en-GB"/>
          </a:p>
        </p:txBody>
      </p:sp>
      <p:sp>
        <p:nvSpPr>
          <p:cNvPr id="30763" name="Line 43"/>
          <p:cNvSpPr>
            <a:spLocks noChangeAspect="1" noChangeShapeType="1"/>
          </p:cNvSpPr>
          <p:nvPr/>
        </p:nvSpPr>
        <p:spPr bwMode="auto">
          <a:xfrm>
            <a:off x="304800" y="4564063"/>
            <a:ext cx="2554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lg" len="lg"/>
          </a:ln>
          <a:effectLst/>
        </p:spPr>
        <p:txBody>
          <a:bodyPr lIns="80786" tIns="40392" rIns="80786" bIns="40392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3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 advAuto="0"/>
      <p:bldP spid="30724" grpId="0" animBg="1"/>
      <p:bldP spid="30762" grpId="0" animBg="1"/>
      <p:bldP spid="307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410047-98B1-42C0-8083-BA0908894371}" type="slidenum">
              <a:rPr lang="en-US">
                <a:latin typeface="Arial" pitchFamily="34" charset="0"/>
              </a:rPr>
              <a:pPr/>
              <a:t>12</a:t>
            </a:fld>
            <a:endParaRPr lang="en-US">
              <a:latin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53988" y="187325"/>
            <a:ext cx="8990012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Accelerate Risk Reduction</a:t>
            </a:r>
          </a:p>
        </p:txBody>
      </p:sp>
      <p:sp>
        <p:nvSpPr>
          <p:cNvPr id="20485" name="Line 5"/>
          <p:cNvSpPr>
            <a:spLocks noChangeAspect="1" noChangeShapeType="1"/>
          </p:cNvSpPr>
          <p:nvPr/>
        </p:nvSpPr>
        <p:spPr bwMode="auto">
          <a:xfrm>
            <a:off x="912813" y="5487988"/>
            <a:ext cx="68595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oval" w="med" len="med"/>
            <a:tailEnd type="triangle" w="med" len="med"/>
          </a:ln>
          <a:effectLst/>
        </p:spPr>
        <p:txBody>
          <a:bodyPr lIns="80786" tIns="40392" rIns="80786" bIns="40392">
            <a:spAutoFit/>
          </a:bodyPr>
          <a:lstStyle/>
          <a:p>
            <a:endParaRPr lang="en-GB"/>
          </a:p>
        </p:txBody>
      </p:sp>
      <p:sp>
        <p:nvSpPr>
          <p:cNvPr id="20486" name="Arc 6"/>
          <p:cNvSpPr>
            <a:spLocks noChangeAspect="1"/>
          </p:cNvSpPr>
          <p:nvPr/>
        </p:nvSpPr>
        <p:spPr bwMode="auto">
          <a:xfrm>
            <a:off x="1096963" y="1731963"/>
            <a:ext cx="757237" cy="203200"/>
          </a:xfrm>
          <a:custGeom>
            <a:avLst/>
            <a:gdLst>
              <a:gd name="T0" fmla="*/ 0 w 21528"/>
              <a:gd name="T1" fmla="*/ 0 h 21600"/>
              <a:gd name="T2" fmla="*/ 757237 w 21528"/>
              <a:gd name="T3" fmla="*/ 183012 h 21600"/>
              <a:gd name="T4" fmla="*/ 1231 w 21528"/>
              <a:gd name="T5" fmla="*/ 2032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28" h="21600" fill="none" extrusionOk="0">
                <a:moveTo>
                  <a:pt x="0" y="0"/>
                </a:moveTo>
                <a:cubicBezTo>
                  <a:pt x="11" y="0"/>
                  <a:pt x="23" y="-1"/>
                  <a:pt x="35" y="0"/>
                </a:cubicBezTo>
                <a:cubicBezTo>
                  <a:pt x="11133" y="0"/>
                  <a:pt x="20425" y="8410"/>
                  <a:pt x="21528" y="19453"/>
                </a:cubicBezTo>
              </a:path>
              <a:path w="21528" h="21600" stroke="0" extrusionOk="0">
                <a:moveTo>
                  <a:pt x="0" y="0"/>
                </a:moveTo>
                <a:cubicBezTo>
                  <a:pt x="11" y="0"/>
                  <a:pt x="23" y="-1"/>
                  <a:pt x="35" y="0"/>
                </a:cubicBezTo>
                <a:cubicBezTo>
                  <a:pt x="11133" y="0"/>
                  <a:pt x="20425" y="8410"/>
                  <a:pt x="21528" y="19453"/>
                </a:cubicBezTo>
                <a:lnTo>
                  <a:pt x="35" y="21600"/>
                </a:lnTo>
                <a:lnTo>
                  <a:pt x="0" y="0"/>
                </a:lnTo>
                <a:close/>
              </a:path>
            </a:pathLst>
          </a:custGeom>
          <a:noFill/>
          <a:ln w="381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7" name="Line 7"/>
          <p:cNvSpPr>
            <a:spLocks noChangeAspect="1" noChangeShapeType="1"/>
          </p:cNvSpPr>
          <p:nvPr/>
        </p:nvSpPr>
        <p:spPr bwMode="auto">
          <a:xfrm>
            <a:off x="1849438" y="1912938"/>
            <a:ext cx="1055687" cy="27003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Arc 8"/>
          <p:cNvSpPr>
            <a:spLocks noChangeAspect="1"/>
          </p:cNvSpPr>
          <p:nvPr/>
        </p:nvSpPr>
        <p:spPr bwMode="auto">
          <a:xfrm>
            <a:off x="2906713" y="4568825"/>
            <a:ext cx="4214812" cy="876300"/>
          </a:xfrm>
          <a:custGeom>
            <a:avLst/>
            <a:gdLst>
              <a:gd name="T0" fmla="*/ 4204855 w 21588"/>
              <a:gd name="T1" fmla="*/ 876300 h 21600"/>
              <a:gd name="T2" fmla="*/ 0 w 21588"/>
              <a:gd name="T3" fmla="*/ 28764 h 21600"/>
              <a:gd name="T4" fmla="*/ 4214812 w 215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88" h="21600" fill="none" extrusionOk="0">
                <a:moveTo>
                  <a:pt x="21537" y="21599"/>
                </a:moveTo>
                <a:cubicBezTo>
                  <a:pt x="9903" y="21572"/>
                  <a:pt x="381" y="12336"/>
                  <a:pt x="-1" y="709"/>
                </a:cubicBezTo>
              </a:path>
              <a:path w="21588" h="21600" stroke="0" extrusionOk="0">
                <a:moveTo>
                  <a:pt x="21537" y="21599"/>
                </a:moveTo>
                <a:cubicBezTo>
                  <a:pt x="9903" y="21572"/>
                  <a:pt x="381" y="12336"/>
                  <a:pt x="-1" y="709"/>
                </a:cubicBezTo>
                <a:lnTo>
                  <a:pt x="21588" y="0"/>
                </a:lnTo>
                <a:lnTo>
                  <a:pt x="21537" y="21599"/>
                </a:lnTo>
                <a:close/>
              </a:path>
            </a:pathLst>
          </a:custGeom>
          <a:noFill/>
          <a:ln w="381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094038" y="4376738"/>
            <a:ext cx="13541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</a:rPr>
              <a:t>Iterative</a:t>
            </a:r>
          </a:p>
        </p:txBody>
      </p:sp>
      <p:sp>
        <p:nvSpPr>
          <p:cNvPr id="20490" name="Line 10"/>
          <p:cNvSpPr>
            <a:spLocks noChangeAspect="1" noChangeShapeType="1"/>
          </p:cNvSpPr>
          <p:nvPr/>
        </p:nvSpPr>
        <p:spPr bwMode="auto">
          <a:xfrm>
            <a:off x="914400" y="1666875"/>
            <a:ext cx="0" cy="38322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endParaRPr lang="en-GB"/>
          </a:p>
        </p:txBody>
      </p:sp>
      <p:sp>
        <p:nvSpPr>
          <p:cNvPr id="20491" name="Rectangle 11"/>
          <p:cNvSpPr>
            <a:spLocks noChangeAspect="1" noChangeArrowheads="1"/>
          </p:cNvSpPr>
          <p:nvPr/>
        </p:nvSpPr>
        <p:spPr bwMode="auto">
          <a:xfrm>
            <a:off x="3905250" y="5997575"/>
            <a:ext cx="1279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pPr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T   I   M   E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141413" y="5592763"/>
            <a:ext cx="995362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62013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Iteration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2298700" y="5591175"/>
            <a:ext cx="1588" cy="277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913313" y="5591175"/>
            <a:ext cx="3175" cy="2301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403475" y="5592763"/>
            <a:ext cx="995363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62013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Iteration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3700463" y="5592763"/>
            <a:ext cx="995362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62013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Iteration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178425" y="5592763"/>
            <a:ext cx="995363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62013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Iteration</a:t>
            </a: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3584575" y="5591175"/>
            <a:ext cx="1588" cy="2778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6592888" y="5592763"/>
            <a:ext cx="995362" cy="284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862013">
              <a:lnSpc>
                <a:spcPct val="90000"/>
              </a:lnSpc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Iteration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6416675" y="5591175"/>
            <a:ext cx="1588" cy="2492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789" name="AutoShape 21"/>
          <p:cNvSpPr>
            <a:spLocks noChangeArrowheads="1"/>
          </p:cNvSpPr>
          <p:nvPr/>
        </p:nvSpPr>
        <p:spPr bwMode="blackGray">
          <a:xfrm>
            <a:off x="2971800" y="3373438"/>
            <a:ext cx="2590800" cy="696912"/>
          </a:xfrm>
          <a:prstGeom prst="leftArrow">
            <a:avLst>
              <a:gd name="adj1" fmla="val 50000"/>
              <a:gd name="adj2" fmla="val 92939"/>
            </a:avLst>
          </a:prstGeom>
          <a:solidFill>
            <a:schemeClr val="accent1"/>
          </a:solidFill>
          <a:ln w="508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000000"/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40000"/>
              </a:spcBef>
            </a:pPr>
            <a:r>
              <a:rPr lang="en-US" b="1">
                <a:latin typeface="Arial Narrow" pitchFamily="34" charset="0"/>
              </a:rPr>
              <a:t>Risk reduction</a:t>
            </a:r>
            <a:endParaRPr lang="en-US" sz="1200" b="1">
              <a:latin typeface="Arial Narrow" pitchFamily="34" charset="0"/>
            </a:endParaRPr>
          </a:p>
        </p:txBody>
      </p:sp>
      <p:sp>
        <p:nvSpPr>
          <p:cNvPr id="20502" name="Rectangle 22"/>
          <p:cNvSpPr>
            <a:spLocks noChangeAspect="1" noChangeArrowheads="1"/>
          </p:cNvSpPr>
          <p:nvPr/>
        </p:nvSpPr>
        <p:spPr bwMode="auto">
          <a:xfrm>
            <a:off x="304800" y="3014663"/>
            <a:ext cx="327025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0786" tIns="40392" rIns="80786" bIns="40392">
            <a:spAutoFit/>
          </a:bodyPr>
          <a:lstStyle/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R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I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S</a:t>
            </a:r>
          </a:p>
          <a:p>
            <a:pPr algn="ctr" defTabSz="850900">
              <a:lnSpc>
                <a:spcPct val="90000"/>
              </a:lnSpc>
            </a:pPr>
            <a:endParaRPr lang="en-US" b="1">
              <a:latin typeface="Arial" pitchFamily="34" charset="0"/>
            </a:endParaRPr>
          </a:p>
          <a:p>
            <a:pPr algn="ctr" defTabSz="850900">
              <a:lnSpc>
                <a:spcPct val="90000"/>
              </a:lnSpc>
            </a:pPr>
            <a:r>
              <a:rPr lang="en-US" b="1">
                <a:latin typeface="Arial" pitchFamily="34" charset="0"/>
              </a:rPr>
              <a:t>K</a:t>
            </a:r>
            <a:endParaRPr lang="en-US" sz="1500" b="1">
              <a:latin typeface="Times New Roman" pitchFamily="18" charset="0"/>
            </a:endParaRPr>
          </a:p>
        </p:txBody>
      </p:sp>
      <p:sp>
        <p:nvSpPr>
          <p:cNvPr id="20503" name="Freeform 23"/>
          <p:cNvSpPr>
            <a:spLocks/>
          </p:cNvSpPr>
          <p:nvPr/>
        </p:nvSpPr>
        <p:spPr bwMode="auto">
          <a:xfrm>
            <a:off x="990600" y="1468438"/>
            <a:ext cx="7137400" cy="3454400"/>
          </a:xfrm>
          <a:custGeom>
            <a:avLst/>
            <a:gdLst>
              <a:gd name="T0" fmla="*/ 0 w 4496"/>
              <a:gd name="T1" fmla="*/ 0 h 2176"/>
              <a:gd name="T2" fmla="*/ 2857500 w 4496"/>
              <a:gd name="T3" fmla="*/ 203200 h 2176"/>
              <a:gd name="T4" fmla="*/ 3911600 w 4496"/>
              <a:gd name="T5" fmla="*/ 698500 h 2176"/>
              <a:gd name="T6" fmla="*/ 4648200 w 4496"/>
              <a:gd name="T7" fmla="*/ 1574800 h 2176"/>
              <a:gd name="T8" fmla="*/ 5283200 w 4496"/>
              <a:gd name="T9" fmla="*/ 2425700 h 2176"/>
              <a:gd name="T10" fmla="*/ 6007100 w 4496"/>
              <a:gd name="T11" fmla="*/ 3149600 h 2176"/>
              <a:gd name="T12" fmla="*/ 7137400 w 4496"/>
              <a:gd name="T13" fmla="*/ 3454400 h 2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496" h="2176">
                <a:moveTo>
                  <a:pt x="0" y="0"/>
                </a:moveTo>
                <a:cubicBezTo>
                  <a:pt x="300" y="21"/>
                  <a:pt x="1389" y="55"/>
                  <a:pt x="1800" y="128"/>
                </a:cubicBezTo>
                <a:cubicBezTo>
                  <a:pt x="2211" y="201"/>
                  <a:pt x="2276" y="296"/>
                  <a:pt x="2464" y="440"/>
                </a:cubicBezTo>
                <a:cubicBezTo>
                  <a:pt x="2652" y="584"/>
                  <a:pt x="2784" y="811"/>
                  <a:pt x="2928" y="992"/>
                </a:cubicBezTo>
                <a:cubicBezTo>
                  <a:pt x="3072" y="1173"/>
                  <a:pt x="3185" y="1363"/>
                  <a:pt x="3328" y="1528"/>
                </a:cubicBezTo>
                <a:cubicBezTo>
                  <a:pt x="3471" y="1693"/>
                  <a:pt x="3589" y="1876"/>
                  <a:pt x="3784" y="1984"/>
                </a:cubicBezTo>
                <a:cubicBezTo>
                  <a:pt x="3979" y="2092"/>
                  <a:pt x="4237" y="2134"/>
                  <a:pt x="4496" y="2176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867525" y="4097338"/>
            <a:ext cx="2098675" cy="457200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Arial" pitchFamily="34" charset="0"/>
              </a:rPr>
              <a:t>Waterfall risk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6832600" y="1211263"/>
            <a:ext cx="2081213" cy="312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1600">
                <a:latin typeface="굴림" charset="-127"/>
              </a:rPr>
              <a:t>Walker Royce, 1995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Summary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 dirty="0" smtClean="0"/>
              <a:t>Much more about iteration and iteration planning </a:t>
            </a:r>
            <a:r>
              <a:rPr lang="en-US" dirty="0" smtClean="0"/>
              <a:t>later</a:t>
            </a:r>
            <a:endParaRPr lang="en-US" dirty="0" smtClean="0"/>
          </a:p>
          <a:p>
            <a:pPr eaLnBrk="1" hangingPunct="1">
              <a:buFont typeface="Arial" charset="0"/>
              <a:buChar char="►"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►"/>
              <a:defRPr/>
            </a:pPr>
            <a:r>
              <a:rPr lang="en-US" dirty="0" smtClean="0"/>
              <a:t>You will see some of these again – and, more importantly, </a:t>
            </a:r>
            <a:r>
              <a:rPr lang="en-US" u="sng" dirty="0" smtClean="0"/>
              <a:t>use</a:t>
            </a:r>
            <a:r>
              <a:rPr lang="en-US" dirty="0" smtClean="0"/>
              <a:t> this information in your own iteration planning.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A4E54A-10D7-4DC0-9F43-25EE67FBE702}" type="slidenum">
              <a:rPr lang="en-US">
                <a:latin typeface="Arial" pitchFamily="34" charset="0"/>
              </a:rPr>
              <a:pPr/>
              <a:t>13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 TEXT 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GB" dirty="0" smtClean="0"/>
              <a:t>1</a:t>
            </a:r>
            <a:r>
              <a:rPr lang="en-GB" dirty="0" smtClean="0"/>
              <a:t>. Richard Fairley, “Software Engineering Concepts”, Tata McGraw </a:t>
            </a:r>
            <a:r>
              <a:rPr lang="en-GB" dirty="0" smtClean="0"/>
              <a:t>Hill, 1997</a:t>
            </a:r>
            <a:r>
              <a:rPr lang="en-GB" dirty="0" smtClean="0"/>
              <a:t>. </a:t>
            </a:r>
            <a:endParaRPr lang="en-GB" dirty="0" smtClean="0"/>
          </a:p>
          <a:p>
            <a:r>
              <a:rPr lang="en-GB" dirty="0" smtClean="0"/>
              <a:t>2. Roger S. Pressman, “Software Engineering - A Practitioner’s Approach</a:t>
            </a:r>
            <a:r>
              <a:rPr lang="en-GB" dirty="0" smtClean="0"/>
              <a:t>”,6th </a:t>
            </a:r>
            <a:r>
              <a:rPr lang="en-GB" dirty="0" smtClean="0"/>
              <a:t>Ed., McGraw Hill International, 2005</a:t>
            </a:r>
            <a:r>
              <a:rPr lang="en-GB" dirty="0" smtClean="0"/>
              <a:t>.</a:t>
            </a:r>
          </a:p>
          <a:p>
            <a:r>
              <a:rPr lang="en-GB" sz="4000" b="1" dirty="0" smtClean="0"/>
              <a:t>Books for reference</a:t>
            </a:r>
          </a:p>
          <a:p>
            <a:r>
              <a:rPr lang="en-GB" dirty="0" smtClean="0"/>
              <a:t>1. Ian </a:t>
            </a:r>
            <a:r>
              <a:rPr lang="en-GB" dirty="0" err="1" smtClean="0"/>
              <a:t>Sommerville</a:t>
            </a:r>
            <a:r>
              <a:rPr lang="en-GB" dirty="0" smtClean="0"/>
              <a:t>, “Software Engineering”, Addition </a:t>
            </a:r>
            <a:r>
              <a:rPr lang="en-GB" dirty="0" err="1" smtClean="0"/>
              <a:t>Wesely</a:t>
            </a:r>
            <a:r>
              <a:rPr lang="en-GB" dirty="0" smtClean="0"/>
              <a:t>, </a:t>
            </a:r>
            <a:r>
              <a:rPr lang="en-GB" dirty="0" smtClean="0"/>
              <a:t>Singapore,2002</a:t>
            </a:r>
            <a:endParaRPr lang="en-GB" dirty="0" smtClean="0"/>
          </a:p>
          <a:p>
            <a:r>
              <a:rPr lang="en-GB" dirty="0" smtClean="0"/>
              <a:t>2. </a:t>
            </a:r>
            <a:r>
              <a:rPr lang="en-GB" dirty="0" err="1" smtClean="0"/>
              <a:t>K.K.Agarwal&amp;Yogesh</a:t>
            </a:r>
            <a:r>
              <a:rPr lang="en-GB" dirty="0" smtClean="0"/>
              <a:t> Singh, “Software Engineering”, New Age </a:t>
            </a:r>
            <a:r>
              <a:rPr lang="en-GB" dirty="0" err="1" smtClean="0"/>
              <a:t>Intl.Publishers</a:t>
            </a:r>
            <a:r>
              <a:rPr lang="en-GB" dirty="0" smtClean="0"/>
              <a:t>, Revised 2nd Ed., 2005.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C2CA5-9508-4A5D-8968-706B66A12F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C2CA5-9508-4A5D-8968-706B66A12F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Fundamental Terms / Concepts</a:t>
            </a:r>
          </a:p>
        </p:txBody>
      </p:sp>
      <p:sp>
        <p:nvSpPr>
          <p:cNvPr id="138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6200" y="1600200"/>
            <a:ext cx="9067800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Science and Engineering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Discover 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Relationships that exist but are not found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Formulas;  chemical composition,  d=r*t;  calories in fats, carbohydrates, proteins;  experimentation;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Astrophysics – origins of the universe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Build</a:t>
            </a:r>
          </a:p>
          <a:p>
            <a:pPr lvl="2"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Apply principles of science and mathematics to real needs, commodities, structures, products, etc.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dirty="0" smtClean="0"/>
              <a:t>Software Engineering;  Software Development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89D414-E8A4-40A5-9ECF-C5DD141773B9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Fundamental </a:t>
            </a:r>
            <a:r>
              <a:rPr lang="en-US" sz="4000" dirty="0" smtClean="0"/>
              <a:t>Concepts</a:t>
            </a:r>
            <a:endParaRPr lang="en-US" sz="4000" dirty="0" smtClean="0"/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524000"/>
            <a:ext cx="9144000" cy="4498975"/>
          </a:xfrm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 smtClean="0"/>
              <a:t>Software Engineering;  Software Development</a:t>
            </a:r>
          </a:p>
          <a:p>
            <a:pPr eaLnBrk="1" hangingPunct="1">
              <a:buFont typeface="Arial" charset="0"/>
              <a:buChar char="►"/>
              <a:defRPr/>
            </a:pPr>
            <a:r>
              <a:rPr lang="en-US" smtClean="0"/>
              <a:t>Job positions:  </a:t>
            </a:r>
          </a:p>
          <a:p>
            <a:pPr lvl="1" eaLnBrk="1" hangingPunct="1">
              <a:defRPr/>
            </a:pPr>
            <a:r>
              <a:rPr lang="en-US" smtClean="0"/>
              <a:t>Software developer</a:t>
            </a:r>
          </a:p>
          <a:p>
            <a:pPr lvl="1" eaLnBrk="1" hangingPunct="1">
              <a:defRPr/>
            </a:pPr>
            <a:r>
              <a:rPr lang="en-US" smtClean="0"/>
              <a:t>Programmer</a:t>
            </a:r>
          </a:p>
          <a:p>
            <a:pPr lvl="1" eaLnBrk="1" hangingPunct="1">
              <a:defRPr/>
            </a:pPr>
            <a:r>
              <a:rPr lang="en-US" smtClean="0"/>
              <a:t>Software engineer</a:t>
            </a:r>
          </a:p>
          <a:p>
            <a:pPr lvl="1" eaLnBrk="1" hangingPunct="1">
              <a:defRPr/>
            </a:pPr>
            <a:r>
              <a:rPr lang="en-US" smtClean="0"/>
              <a:t>Analyst / Programmer</a:t>
            </a:r>
          </a:p>
          <a:p>
            <a:pPr lvl="1" eaLnBrk="1" hangingPunct="1">
              <a:defRPr/>
            </a:pPr>
            <a:r>
              <a:rPr lang="en-US" smtClean="0"/>
              <a:t>Senior … what have you…</a:t>
            </a:r>
          </a:p>
          <a:p>
            <a:pPr eaLnBrk="1" hangingPunct="1">
              <a:buFont typeface="Arial" charset="0"/>
              <a:buChar char="►"/>
              <a:defRPr/>
            </a:pPr>
            <a:endParaRPr lang="en-US" smtClean="0"/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2752F3-B173-4546-828C-3EB8A9621AE2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What is Software Engineering?</a:t>
            </a:r>
          </a:p>
        </p:txBody>
      </p:sp>
      <p:sp>
        <p:nvSpPr>
          <p:cNvPr id="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600200"/>
            <a:ext cx="8915400" cy="4876800"/>
          </a:xfrm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 altLang="en-US" smtClean="0"/>
              <a:t>The process of solving customers’ problems by the systematic development and evolution of large, high-quality software systems within cost, time and other constraints</a:t>
            </a:r>
          </a:p>
          <a:p>
            <a:pPr eaLnBrk="1" hangingPunct="1">
              <a:buFont typeface="Arial" charset="0"/>
              <a:buChar char="►"/>
              <a:defRPr/>
            </a:pPr>
            <a:endParaRPr lang="en-US" altLang="en-US" smtClean="0"/>
          </a:p>
          <a:p>
            <a:pPr eaLnBrk="1" hangingPunct="1">
              <a:buFont typeface="Arial" charset="0"/>
              <a:buChar char="►"/>
              <a:defRPr/>
            </a:pPr>
            <a:r>
              <a:rPr lang="en-US" altLang="en-US" smtClean="0"/>
              <a:t>Note:</a:t>
            </a:r>
          </a:p>
          <a:p>
            <a:pPr lvl="1" eaLnBrk="1" hangingPunct="1">
              <a:defRPr/>
            </a:pPr>
            <a:r>
              <a:rPr lang="en-US" altLang="en-US" smtClean="0"/>
              <a:t>Process, systematic (not ad hoc), evolutionary… </a:t>
            </a:r>
          </a:p>
          <a:p>
            <a:pPr lvl="1" eaLnBrk="1" hangingPunct="1">
              <a:defRPr/>
            </a:pPr>
            <a:r>
              <a:rPr lang="en-US" altLang="en-US" smtClean="0"/>
              <a:t>Constraints:  high quality, cost, time, meets user requirements</a:t>
            </a:r>
          </a:p>
          <a:p>
            <a:pPr eaLnBrk="1" hangingPunct="1">
              <a:buFont typeface="Arial" charset="0"/>
              <a:buChar char="►"/>
              <a:defRPr/>
            </a:pPr>
            <a:endParaRPr lang="en-US" smtClean="0"/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BACCDA-D04B-4D6B-8364-2A5CDEF59A7E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76200"/>
            <a:ext cx="854075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Analysis of the Definition:</a:t>
            </a:r>
          </a:p>
        </p:txBody>
      </p:sp>
      <p:sp>
        <p:nvSpPr>
          <p:cNvPr id="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US" altLang="en-US" sz="2400" dirty="0" smtClean="0"/>
              <a:t>Systematic development and evolution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/>
              <a:t>An engineering process involves applying </a:t>
            </a:r>
            <a:r>
              <a:rPr lang="en-US" altLang="en-US" u="sng" dirty="0" smtClean="0"/>
              <a:t>well understood techniques</a:t>
            </a:r>
            <a:r>
              <a:rPr lang="en-US" altLang="en-US" dirty="0" smtClean="0"/>
              <a:t> in a </a:t>
            </a:r>
            <a:r>
              <a:rPr lang="en-US" altLang="en-US" u="sng" dirty="0" smtClean="0"/>
              <a:t>organized</a:t>
            </a:r>
            <a:r>
              <a:rPr lang="en-US" altLang="en-US" dirty="0" smtClean="0"/>
              <a:t> and </a:t>
            </a:r>
            <a:r>
              <a:rPr lang="en-US" altLang="en-US" u="sng" dirty="0" smtClean="0"/>
              <a:t>disciplined</a:t>
            </a:r>
            <a:r>
              <a:rPr lang="en-US" altLang="en-US" dirty="0" smtClean="0"/>
              <a:t> way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US" altLang="en-US" sz="2400" dirty="0" smtClean="0"/>
              <a:t>Large, high quality software systems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/>
              <a:t>Software engineering techniques are needed because large systems </a:t>
            </a:r>
            <a:r>
              <a:rPr lang="en-US" altLang="en-US" u="sng" dirty="0" smtClean="0"/>
              <a:t>cannot be completely understood</a:t>
            </a:r>
            <a:r>
              <a:rPr lang="en-US" altLang="en-US" dirty="0" smtClean="0"/>
              <a:t> by one person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r>
              <a:rPr lang="en-US" altLang="en-US" sz="2400" dirty="0" smtClean="0"/>
              <a:t>Cost, time and other constraints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/>
              <a:t>Finite resources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dirty="0" smtClean="0"/>
              <a:t>The benefit must outweigh the cost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US" altLang="en-US" sz="2000" dirty="0" smtClean="0"/>
          </a:p>
          <a:p>
            <a:pPr eaLnBrk="1" hangingPunct="1">
              <a:lnSpc>
                <a:spcPct val="80000"/>
              </a:lnSpc>
              <a:buFont typeface="Arial" charset="0"/>
              <a:buChar char="►"/>
              <a:defRPr/>
            </a:pPr>
            <a:endParaRPr lang="en-US" sz="200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EFC85F-1CE9-4F7A-8AE8-C4BD71245184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Rectangle 1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Best Practices of Software Engineering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4326D47-A692-4FEC-9C42-A95F39ED1E97}" type="slidenum">
              <a:rPr lang="en-US">
                <a:latin typeface="Arial" pitchFamily="34" charset="0"/>
              </a:rPr>
              <a:pPr/>
              <a:t>6</a:t>
            </a:fld>
            <a:endParaRPr lang="en-US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spect="1" noChangeArrowheads="1"/>
          </p:cNvSpPr>
          <p:nvPr/>
        </p:nvSpPr>
        <p:spPr bwMode="ltGray">
          <a:xfrm>
            <a:off x="1312863" y="1944688"/>
            <a:ext cx="6791325" cy="752475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 sz="1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Text Box 3"/>
          <p:cNvSpPr txBox="1">
            <a:spLocks noChangeAspect="1" noChangeArrowheads="1"/>
          </p:cNvSpPr>
          <p:nvPr/>
        </p:nvSpPr>
        <p:spPr bwMode="auto">
          <a:xfrm>
            <a:off x="3559175" y="2160588"/>
            <a:ext cx="23606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rgbClr val="FF66CC">
                        <a:gamma/>
                        <a:shade val="42353"/>
                        <a:invGamma/>
                      </a:srgbClr>
                    </a:gs>
                    <a:gs pos="50000">
                      <a:srgbClr val="FF66CC"/>
                    </a:gs>
                    <a:gs pos="100000">
                      <a:srgbClr val="FF66CC">
                        <a:gamma/>
                        <a:shade val="42353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Develop Iteratively</a:t>
            </a:r>
          </a:p>
        </p:txBody>
      </p:sp>
      <p:sp>
        <p:nvSpPr>
          <p:cNvPr id="12294" name="Rectangle 4"/>
          <p:cNvSpPr>
            <a:spLocks noChangeAspect="1" noChangeArrowheads="1"/>
          </p:cNvSpPr>
          <p:nvPr/>
        </p:nvSpPr>
        <p:spPr bwMode="ltGray">
          <a:xfrm>
            <a:off x="1303338" y="4314825"/>
            <a:ext cx="6805612" cy="790575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spect="1" noChangeArrowheads="1"/>
          </p:cNvSpPr>
          <p:nvPr/>
        </p:nvSpPr>
        <p:spPr bwMode="auto">
          <a:xfrm>
            <a:off x="3754438" y="4518025"/>
            <a:ext cx="205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Control Changes</a:t>
            </a:r>
          </a:p>
        </p:txBody>
      </p:sp>
      <p:sp>
        <p:nvSpPr>
          <p:cNvPr id="18438" name="Rectangle 6"/>
          <p:cNvSpPr>
            <a:spLocks noChangeAspect="1" noChangeArrowheads="1"/>
          </p:cNvSpPr>
          <p:nvPr/>
        </p:nvSpPr>
        <p:spPr bwMode="ltGray">
          <a:xfrm>
            <a:off x="3025775" y="2762250"/>
            <a:ext cx="1643063" cy="1509713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9" name="Text Box 7"/>
          <p:cNvSpPr txBox="1">
            <a:spLocks noChangeAspect="1" noChangeArrowheads="1"/>
          </p:cNvSpPr>
          <p:nvPr/>
        </p:nvSpPr>
        <p:spPr bwMode="auto">
          <a:xfrm>
            <a:off x="3006725" y="3041650"/>
            <a:ext cx="165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Use </a:t>
            </a:r>
          </a:p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Component</a:t>
            </a:r>
            <a:b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Architectures</a:t>
            </a:r>
            <a:endParaRPr lang="en-US" sz="14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40" name="Rectangle 8"/>
          <p:cNvSpPr>
            <a:spLocks noChangeAspect="1" noChangeArrowheads="1"/>
          </p:cNvSpPr>
          <p:nvPr/>
        </p:nvSpPr>
        <p:spPr bwMode="ltGray">
          <a:xfrm>
            <a:off x="1296988" y="2759075"/>
            <a:ext cx="1643062" cy="1509713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41" name="Text Box 9"/>
          <p:cNvSpPr txBox="1">
            <a:spLocks noChangeAspect="1" noChangeArrowheads="1"/>
          </p:cNvSpPr>
          <p:nvPr/>
        </p:nvSpPr>
        <p:spPr bwMode="auto">
          <a:xfrm>
            <a:off x="1249363" y="3206750"/>
            <a:ext cx="170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Manage </a:t>
            </a:r>
          </a:p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Requirements</a:t>
            </a:r>
            <a:endParaRPr lang="en-US" sz="2400" b="1" i="1" u="sng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42" name="Rectangle 10"/>
          <p:cNvSpPr>
            <a:spLocks noChangeAspect="1" noChangeArrowheads="1"/>
          </p:cNvSpPr>
          <p:nvPr/>
        </p:nvSpPr>
        <p:spPr bwMode="ltGray">
          <a:xfrm>
            <a:off x="4738688" y="2759075"/>
            <a:ext cx="1643062" cy="1509713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43" name="Text Box 11"/>
          <p:cNvSpPr txBox="1">
            <a:spLocks noChangeAspect="1" noChangeArrowheads="1"/>
          </p:cNvSpPr>
          <p:nvPr/>
        </p:nvSpPr>
        <p:spPr bwMode="auto">
          <a:xfrm>
            <a:off x="5119688" y="3275013"/>
            <a:ext cx="8064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75000"/>
              </a:lnSpc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Model </a:t>
            </a:r>
          </a:p>
          <a:p>
            <a:pPr algn="ctr">
              <a:lnSpc>
                <a:spcPct val="75000"/>
              </a:lnSpc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Visually</a:t>
            </a: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8444" name="Rectangle 12"/>
          <p:cNvSpPr>
            <a:spLocks noChangeAspect="1" noChangeArrowheads="1"/>
          </p:cNvSpPr>
          <p:nvPr/>
        </p:nvSpPr>
        <p:spPr bwMode="ltGray">
          <a:xfrm>
            <a:off x="6453188" y="2759075"/>
            <a:ext cx="1643062" cy="1509713"/>
          </a:xfrm>
          <a:prstGeom prst="rect">
            <a:avLst/>
          </a:prstGeom>
          <a:gradFill rotWithShape="0">
            <a:gsLst>
              <a:gs pos="0">
                <a:srgbClr val="FF66CC"/>
              </a:gs>
              <a:gs pos="100000">
                <a:srgbClr val="8A0E5E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45" name="Text Box 13"/>
          <p:cNvSpPr txBox="1">
            <a:spLocks noChangeAspect="1" noChangeArrowheads="1"/>
          </p:cNvSpPr>
          <p:nvPr/>
        </p:nvSpPr>
        <p:spPr bwMode="auto">
          <a:xfrm>
            <a:off x="6783388" y="3201988"/>
            <a:ext cx="95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Verify</a:t>
            </a:r>
          </a:p>
          <a:p>
            <a:pPr algn="ctr">
              <a:defRPr/>
            </a:pP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Quality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Practice 1: Develop Software Iteratively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990600"/>
            <a:ext cx="9144000" cy="5638800"/>
          </a:xfrm>
        </p:spPr>
        <p:txBody>
          <a:bodyPr/>
          <a:lstStyle/>
          <a:p>
            <a:pPr eaLnBrk="1" hangingPunct="1">
              <a:buFont typeface="Arial" charset="0"/>
              <a:buChar char="►"/>
              <a:defRPr/>
            </a:pPr>
            <a:r>
              <a:rPr lang="en-US" smtClean="0"/>
              <a:t>Until recently, developed under assumption -   most requirements can be identified up front.</a:t>
            </a:r>
          </a:p>
          <a:p>
            <a:pPr eaLnBrk="1" hangingPunct="1">
              <a:buFont typeface="Arial" charset="0"/>
              <a:buChar char="►"/>
              <a:defRPr/>
            </a:pPr>
            <a:endParaRPr lang="en-US" smtClean="0"/>
          </a:p>
          <a:p>
            <a:pPr eaLnBrk="1" hangingPunct="1">
              <a:buFont typeface="Arial" charset="0"/>
              <a:buChar char="►"/>
              <a:defRPr/>
            </a:pPr>
            <a:r>
              <a:rPr lang="en-US" smtClean="0"/>
              <a:t>The research deconstructing this myth includes work by Capers Jones. (See next slide) In this very large study of 6,700 projects, </a:t>
            </a:r>
            <a:r>
              <a:rPr lang="en-US" u="sng" smtClean="0"/>
              <a:t>creeping</a:t>
            </a:r>
            <a:r>
              <a:rPr lang="en-US" smtClean="0"/>
              <a:t> </a:t>
            </a:r>
            <a:r>
              <a:rPr lang="en-US" u="sng" smtClean="0"/>
              <a:t>requirements </a:t>
            </a:r>
            <a:r>
              <a:rPr lang="en-US" smtClean="0"/>
              <a:t>— those not anticipated near the start—are a </a:t>
            </a:r>
            <a:r>
              <a:rPr lang="en-US" u="sng" smtClean="0"/>
              <a:t>very significant fact of software development life</a:t>
            </a:r>
            <a:r>
              <a:rPr lang="en-US" smtClean="0"/>
              <a:t>, ranging from around 25% on average projects up to 50% on larger ones.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1419DFB-2D53-453E-ABA0-6F856FC1F519}" type="slidenum">
              <a:rPr lang="en-US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1625" y="228600"/>
            <a:ext cx="8540750" cy="6629400"/>
          </a:xfrm>
          <a:noFill/>
        </p:spPr>
      </p:pic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B42F06-7879-420E-AA4E-77BF516F1A2A}" type="slidenum">
              <a:rPr lang="en-US">
                <a:latin typeface="Arial" pitchFamily="34" charset="0"/>
              </a:rPr>
              <a:pPr/>
              <a:t>8</a:t>
            </a:fld>
            <a:endParaRPr lang="en-US">
              <a:latin typeface="Arial" pitchFamily="34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389438" y="5653088"/>
            <a:ext cx="4537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sym typeface="Wingdings" pitchFamily="2" charset="2"/>
              </a:rPr>
              <a:t> </a:t>
            </a:r>
            <a:r>
              <a:rPr lang="en-US">
                <a:solidFill>
                  <a:srgbClr val="000000"/>
                </a:solidFill>
              </a:rPr>
              <a:t>Look up a definition of ‘Function Points.’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Interestingly, 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139825"/>
            <a:ext cx="8540750" cy="54133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sz="2400" smtClean="0"/>
              <a:t>An initial design will </a:t>
            </a:r>
            <a:r>
              <a:rPr lang="en-US" sz="2400" u="sng" smtClean="0"/>
              <a:t>likely be flawed</a:t>
            </a:r>
            <a:r>
              <a:rPr lang="en-US" sz="2400" smtClean="0"/>
              <a:t> with respect to its key requirements.  Requirements rarely </a:t>
            </a:r>
            <a:r>
              <a:rPr lang="en-US" sz="2400" u="sng" smtClean="0"/>
              <a:t>fully known</a:t>
            </a:r>
            <a:r>
              <a:rPr lang="en-US" sz="2400" smtClean="0"/>
              <a:t> up front!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sz="2400" u="sng" smtClean="0"/>
              <a:t>Late-phase discovery of design defects</a:t>
            </a:r>
            <a:r>
              <a:rPr lang="en-US" sz="2400" smtClean="0"/>
              <a:t> results in costly over-runs and/or project cancellation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Oftentimes requirements change – even during implementation!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sz="2400" smtClean="0"/>
              <a:t>While large projects are more prone to cost overruns, medium-size/small projects are vulnerable to cancellation.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►"/>
              <a:defRPr/>
            </a:pPr>
            <a:r>
              <a:rPr lang="en-US" sz="2400" smtClean="0"/>
              <a:t>The key reasons continue to be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poor project planning and management,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shortage of technical and project management expertise,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lack of technology infrastructure,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disinterested senior management, and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smtClean="0"/>
              <a:t>inappropriate project teams.”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09099C-5B47-495C-8108-A0B3347E966A}" type="slidenum">
              <a:rPr lang="en-US">
                <a:latin typeface="Arial" pitchFamily="34" charset="0"/>
              </a:rPr>
              <a:pPr/>
              <a:t>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469</TotalTime>
  <Words>625</Words>
  <Application>Microsoft Office PowerPoint</Application>
  <PresentationFormat>On-screen Show (4:3)</PresentationFormat>
  <Paragraphs>142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Software Engineering  and Best Practices</vt:lpstr>
      <vt:lpstr>Fundamental Terms / Concepts</vt:lpstr>
      <vt:lpstr>Fundamental Concepts</vt:lpstr>
      <vt:lpstr>What is Software Engineering?</vt:lpstr>
      <vt:lpstr>Analysis of the Definition:</vt:lpstr>
      <vt:lpstr>Best Practices of Software Engineering</vt:lpstr>
      <vt:lpstr>Practice 1: Develop Software Iteratively</vt:lpstr>
      <vt:lpstr>Slide 8</vt:lpstr>
      <vt:lpstr>Interestingly, </vt:lpstr>
      <vt:lpstr>Waterfall Delays Risks</vt:lpstr>
      <vt:lpstr>Iterative Development</vt:lpstr>
      <vt:lpstr>Slide 12</vt:lpstr>
      <vt:lpstr>Summary</vt:lpstr>
      <vt:lpstr>   TEXT BOOKS</vt:lpstr>
      <vt:lpstr>Slide 15</vt:lpstr>
    </vt:vector>
  </TitlesOfParts>
  <Company>University of North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 and Best Practices</dc:title>
  <dc:creator>bob</dc:creator>
  <cp:lastModifiedBy>VENISH RAJA C</cp:lastModifiedBy>
  <cp:revision>71</cp:revision>
  <dcterms:created xsi:type="dcterms:W3CDTF">2004-07-29T20:37:38Z</dcterms:created>
  <dcterms:modified xsi:type="dcterms:W3CDTF">2019-03-20T05:16:31Z</dcterms:modified>
</cp:coreProperties>
</file>